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52"/>
  </p:notesMasterIdLst>
  <p:handoutMasterIdLst>
    <p:handoutMasterId r:id="rId53"/>
  </p:handoutMasterIdLst>
  <p:sldIdLst>
    <p:sldId id="282" r:id="rId4"/>
    <p:sldId id="470" r:id="rId5"/>
    <p:sldId id="482" r:id="rId6"/>
    <p:sldId id="487" r:id="rId7"/>
    <p:sldId id="486" r:id="rId8"/>
    <p:sldId id="488" r:id="rId9"/>
    <p:sldId id="489" r:id="rId10"/>
    <p:sldId id="483" r:id="rId11"/>
    <p:sldId id="485" r:id="rId12"/>
    <p:sldId id="484" r:id="rId13"/>
    <p:sldId id="471" r:id="rId14"/>
    <p:sldId id="493" r:id="rId15"/>
    <p:sldId id="490" r:id="rId16"/>
    <p:sldId id="491" r:id="rId17"/>
    <p:sldId id="492" r:id="rId18"/>
    <p:sldId id="494" r:id="rId19"/>
    <p:sldId id="495" r:id="rId20"/>
    <p:sldId id="497" r:id="rId21"/>
    <p:sldId id="498" r:id="rId22"/>
    <p:sldId id="496" r:id="rId23"/>
    <p:sldId id="499" r:id="rId24"/>
    <p:sldId id="500" r:id="rId25"/>
    <p:sldId id="501" r:id="rId26"/>
    <p:sldId id="502" r:id="rId27"/>
    <p:sldId id="503" r:id="rId28"/>
    <p:sldId id="504" r:id="rId29"/>
    <p:sldId id="505" r:id="rId30"/>
    <p:sldId id="506" r:id="rId31"/>
    <p:sldId id="507" r:id="rId32"/>
    <p:sldId id="508" r:id="rId33"/>
    <p:sldId id="510" r:id="rId34"/>
    <p:sldId id="509" r:id="rId35"/>
    <p:sldId id="511" r:id="rId36"/>
    <p:sldId id="512" r:id="rId37"/>
    <p:sldId id="513" r:id="rId38"/>
    <p:sldId id="514" r:id="rId39"/>
    <p:sldId id="515" r:id="rId40"/>
    <p:sldId id="516" r:id="rId41"/>
    <p:sldId id="517" r:id="rId42"/>
    <p:sldId id="518" r:id="rId43"/>
    <p:sldId id="519" r:id="rId44"/>
    <p:sldId id="520" r:id="rId45"/>
    <p:sldId id="521" r:id="rId46"/>
    <p:sldId id="522" r:id="rId47"/>
    <p:sldId id="523" r:id="rId48"/>
    <p:sldId id="524" r:id="rId49"/>
    <p:sldId id="525" r:id="rId50"/>
    <p:sldId id="296" r:id="rId5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31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8" Type="http://schemas.microsoft.com/office/2015/10/relationships/revisionInfo" Target="revisionInfo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F8DD750-E9C8-498E-B02F-A465CB2BB798}" type="datetime1">
              <a:rPr lang="ru-RU" smtClean="0"/>
              <a:pPr rtl="0"/>
              <a:t>13.10.2025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ru-RU" smtClean="0"/>
              <a:pPr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7C6E7-B645-4B70-AC63-7A575D94CEB1}" type="datetime1">
              <a:rPr lang="ru-RU" smtClean="0"/>
              <a:pPr/>
              <a:t>13.10.2025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pPr rtl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300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pPr rtl="0"/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5929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лайд с благодарност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8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Спасибо за внимание!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Номер телефона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Электронная почта или контакт в социальной сети</a:t>
            </a:r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Веб-сайт компании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8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8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 слайда-разделителя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8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 слайда-разделителя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-фотография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-фотография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-фотография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0" dirty="0"/>
          </a:p>
        </p:txBody>
      </p:sp>
      <p:sp>
        <p:nvSpPr>
          <p:cNvPr id="11" name="Полилиния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0" dirty="0"/>
          </a:p>
        </p:txBody>
      </p:sp>
      <p:sp>
        <p:nvSpPr>
          <p:cNvPr id="13" name="Полилиния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0" dirty="0"/>
          </a:p>
        </p:txBody>
      </p:sp>
      <p:sp>
        <p:nvSpPr>
          <p:cNvPr id="14" name="Полилиния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0" dirty="0"/>
          </a:p>
        </p:txBody>
      </p:sp>
      <p:sp>
        <p:nvSpPr>
          <p:cNvPr id="15" name="Полилиния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Сравнение слева — заполнитель 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2" name="Сравнение слева — заполнитель 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ru-RU" noProof="0" dirty="0"/>
              <a:t>Введите подпись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5" name="Прямоугольник: Скругленные углы 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11.svg"/><Relationship Id="rId4" Type="http://schemas.openxmlformats.org/officeDocument/2006/relationships/image" Target="../media/image27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слайда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5" name="Надпись 24" descr="Акцент слайда для поля заголовка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2261062"/>
            <a:ext cx="4459766" cy="3368209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 rtlCol="0"/>
          <a:lstStyle/>
          <a:p>
            <a:pPr>
              <a:lnSpc>
                <a:spcPts val="4800"/>
              </a:lnSpc>
            </a:pPr>
            <a:r>
              <a:rPr lang="ru-RU" sz="3600" dirty="0" smtClean="0"/>
              <a:t>Оптимизация в глубинном обучении </a:t>
            </a:r>
            <a:br>
              <a:rPr lang="ru-RU" sz="3600" dirty="0" smtClean="0"/>
            </a:br>
            <a:r>
              <a:rPr lang="ru-RU" sz="3600" dirty="0" smtClean="0"/>
              <a:t>часть 1</a:t>
            </a:r>
            <a:endParaRPr lang="ru-RU" sz="3600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624645"/>
            <a:ext cx="4000500" cy="690752"/>
          </a:xfrm>
        </p:spPr>
        <p:txBody>
          <a:bodyPr rtlCol="0"/>
          <a:lstStyle/>
          <a:p>
            <a:r>
              <a:rPr lang="ru-RU" dirty="0"/>
              <a:t>Методы обработки и распознавания изображений</a:t>
            </a:r>
          </a:p>
        </p:txBody>
      </p:sp>
      <p:sp>
        <p:nvSpPr>
          <p:cNvPr id="20" name="Равнобедренный треугольник 19" descr="Тень на слайде для поля заголовка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Receptive field </a:t>
            </a:r>
            <a:r>
              <a:rPr lang="ru-RU" dirty="0" smtClean="0"/>
              <a:t>(поле восприятия)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0" indent="0">
              <a:buNone/>
            </a:pPr>
            <a:r>
              <a:rPr lang="ru-RU" sz="2800" dirty="0" smtClean="0"/>
              <a:t>Поле восприятия для свёртки 5 </a:t>
            </a:r>
            <a:r>
              <a:rPr lang="ru-RU" sz="2800" dirty="0" err="1" smtClean="0"/>
              <a:t>x</a:t>
            </a:r>
            <a:r>
              <a:rPr lang="ru-RU" sz="2800" dirty="0" smtClean="0"/>
              <a:t> 5:</a:t>
            </a:r>
            <a:br>
              <a:rPr lang="ru-RU" sz="2800" dirty="0" smtClean="0"/>
            </a:br>
            <a:r>
              <a:rPr lang="ru-RU" sz="2800" dirty="0" smtClean="0"/>
              <a:t>• После 1 </a:t>
            </a:r>
            <a:r>
              <a:rPr lang="ru-RU" sz="2800" dirty="0" err="1" smtClean="0"/>
              <a:t>свёрточного</a:t>
            </a:r>
            <a:r>
              <a:rPr lang="ru-RU" sz="2800" dirty="0" smtClean="0"/>
              <a:t> слоя: 5 </a:t>
            </a:r>
            <a:r>
              <a:rPr lang="ru-RU" sz="2800" dirty="0" err="1" smtClean="0"/>
              <a:t>x</a:t>
            </a:r>
            <a:r>
              <a:rPr lang="ru-RU" sz="2800" dirty="0" smtClean="0"/>
              <a:t> 5</a:t>
            </a:r>
            <a:br>
              <a:rPr lang="ru-RU" sz="2800" dirty="0" smtClean="0"/>
            </a:br>
            <a:r>
              <a:rPr lang="ru-RU" sz="2800" dirty="0" smtClean="0"/>
              <a:t>• После 2 </a:t>
            </a:r>
            <a:r>
              <a:rPr lang="ru-RU" sz="2800" dirty="0" err="1" smtClean="0"/>
              <a:t>свёрточных</a:t>
            </a:r>
            <a:r>
              <a:rPr lang="ru-RU" sz="2800" dirty="0" smtClean="0"/>
              <a:t> слоев: 9 </a:t>
            </a:r>
            <a:r>
              <a:rPr lang="ru-RU" sz="2800" dirty="0" err="1" smtClean="0"/>
              <a:t>x</a:t>
            </a:r>
            <a:r>
              <a:rPr lang="ru-RU" sz="2800" dirty="0" smtClean="0"/>
              <a:t> 9</a:t>
            </a:r>
            <a:br>
              <a:rPr lang="ru-RU" sz="2800" dirty="0" smtClean="0"/>
            </a:br>
            <a:r>
              <a:rPr lang="ru-RU" sz="2800" dirty="0" smtClean="0"/>
              <a:t>• После 3 </a:t>
            </a:r>
            <a:r>
              <a:rPr lang="ru-RU" sz="2800" dirty="0" err="1" smtClean="0"/>
              <a:t>свёрточных</a:t>
            </a:r>
            <a:r>
              <a:rPr lang="ru-RU" sz="2800" dirty="0" smtClean="0"/>
              <a:t> слоёв: 13 </a:t>
            </a:r>
            <a:r>
              <a:rPr lang="ru-RU" sz="2800" dirty="0" err="1" smtClean="0"/>
              <a:t>x</a:t>
            </a:r>
            <a:r>
              <a:rPr lang="ru-RU" sz="2800" dirty="0" smtClean="0"/>
              <a:t> 13</a:t>
            </a:r>
            <a:br>
              <a:rPr lang="ru-RU" sz="2800" dirty="0" smtClean="0"/>
            </a:br>
            <a:endParaRPr lang="ru-RU" sz="2800" dirty="0" smtClean="0"/>
          </a:p>
          <a:p>
            <a:pPr marL="0" indent="0">
              <a:buNone/>
            </a:pPr>
            <a:r>
              <a:rPr lang="ru-RU" sz="2800" dirty="0" smtClean="0"/>
              <a:t>Нужно очень много слоёв, если изображение размера 512 </a:t>
            </a:r>
            <a:r>
              <a:rPr lang="ru-RU" sz="2800" dirty="0" err="1" smtClean="0"/>
              <a:t>x</a:t>
            </a:r>
            <a:r>
              <a:rPr lang="ru-RU" sz="2800" dirty="0" smtClean="0"/>
              <a:t> 512 </a:t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10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71750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ru-RU" dirty="0" smtClean="0"/>
              <a:t>Свёртки с пропусками по шагу (</a:t>
            </a:r>
            <a:r>
              <a:rPr lang="ru-RU" dirty="0" err="1" smtClean="0"/>
              <a:t>Strided</a:t>
            </a:r>
            <a:r>
              <a:rPr lang="ru-RU" dirty="0" smtClean="0"/>
              <a:t> </a:t>
            </a:r>
            <a:r>
              <a:rPr lang="ru-RU" dirty="0" err="1" smtClean="0"/>
              <a:t>convolutions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0" indent="0" algn="just">
              <a:buNone/>
            </a:pPr>
            <a:r>
              <a:rPr lang="ru-RU" sz="2800" dirty="0" smtClean="0"/>
              <a:t>Свёртки с пропусками по шагу (</a:t>
            </a:r>
            <a:r>
              <a:rPr lang="ru-RU" sz="2800" dirty="0" err="1" smtClean="0"/>
              <a:t>Strided</a:t>
            </a:r>
            <a:r>
              <a:rPr lang="ru-RU" sz="2800" dirty="0" smtClean="0"/>
              <a:t> </a:t>
            </a:r>
            <a:r>
              <a:rPr lang="ru-RU" sz="2800" dirty="0" err="1" smtClean="0"/>
              <a:t>convolutions</a:t>
            </a:r>
            <a:r>
              <a:rPr lang="ru-RU" sz="2800" dirty="0" smtClean="0"/>
              <a:t>) — это обычные свёртки, где окно фильтра перемещается по входу не на 1 позицию, а с определённым шагом (</a:t>
            </a:r>
            <a:r>
              <a:rPr lang="ru-RU" sz="2800" dirty="0" err="1" smtClean="0"/>
              <a:t>stridestride</a:t>
            </a:r>
            <a:r>
              <a:rPr lang="ru-RU" sz="2800" dirty="0" smtClean="0"/>
              <a:t>). Это ключевой параметр в работе </a:t>
            </a:r>
            <a:r>
              <a:rPr lang="ru-RU" sz="2800" dirty="0" err="1" smtClean="0"/>
              <a:t>сверточных</a:t>
            </a:r>
            <a:r>
              <a:rPr lang="ru-RU" sz="2800" dirty="0" smtClean="0"/>
              <a:t> сетей.</a:t>
            </a:r>
          </a:p>
          <a:p>
            <a:pPr marL="0" indent="0" algn="just">
              <a:buNone/>
            </a:pPr>
            <a:r>
              <a:rPr lang="ru-RU" sz="2800" dirty="0" smtClean="0"/>
              <a:t>Ключевые особенности </a:t>
            </a:r>
            <a:r>
              <a:rPr lang="ru-RU" sz="2800" dirty="0" err="1" smtClean="0"/>
              <a:t>Strided</a:t>
            </a:r>
            <a:r>
              <a:rPr lang="ru-RU" sz="2800" dirty="0" smtClean="0"/>
              <a:t> </a:t>
            </a:r>
            <a:r>
              <a:rPr lang="ru-RU" sz="2800" dirty="0" err="1" smtClean="0"/>
              <a:t>convolutions</a:t>
            </a:r>
            <a:r>
              <a:rPr lang="ru-RU" sz="2800" dirty="0" smtClean="0"/>
              <a:t>:</a:t>
            </a:r>
          </a:p>
          <a:p>
            <a:pPr marL="0" indent="0" algn="just">
              <a:buNone/>
            </a:pPr>
            <a:r>
              <a:rPr lang="ru-RU" sz="2800" dirty="0" err="1" smtClean="0"/>
              <a:t>Stride</a:t>
            </a:r>
            <a:r>
              <a:rPr lang="ru-RU" sz="2800" dirty="0" smtClean="0"/>
              <a:t> (</a:t>
            </a:r>
            <a:r>
              <a:rPr lang="ru-RU" sz="2800" dirty="0" err="1" smtClean="0"/>
              <a:t>ss</a:t>
            </a:r>
            <a:r>
              <a:rPr lang="ru-RU" sz="2800" dirty="0" smtClean="0"/>
              <a:t>) — это расстояние, на которое сдвигается окно фильтра на каждом шаге.</a:t>
            </a:r>
          </a:p>
          <a:p>
            <a:pPr marL="0" indent="0" algn="just">
              <a:buNone/>
            </a:pPr>
            <a:r>
              <a:rPr lang="ru-RU" sz="2800" dirty="0" smtClean="0"/>
              <a:t>Если stride=1, фильтр проходит каждую позицию входа.</a:t>
            </a:r>
          </a:p>
          <a:p>
            <a:pPr marL="0" indent="0" algn="just">
              <a:buNone/>
            </a:pPr>
            <a:r>
              <a:rPr lang="ru-RU" sz="2800" dirty="0" smtClean="0"/>
              <a:t>Если stride=2, фильтр "перепрыгивает" через одну позицию (аналогично </a:t>
            </a:r>
            <a:r>
              <a:rPr lang="ru-RU" sz="2800" dirty="0" err="1" smtClean="0"/>
              <a:t>субдискретизации</a:t>
            </a:r>
            <a:r>
              <a:rPr lang="ru-RU" sz="2800" dirty="0" smtClean="0"/>
              <a:t>).</a:t>
            </a:r>
          </a:p>
          <a:p>
            <a:pPr marL="0" indent="0" algn="just">
              <a:buNone/>
            </a:pP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11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71269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ru-RU" dirty="0" smtClean="0"/>
              <a:t>Свёртки с пропусками по шагу (</a:t>
            </a:r>
            <a:r>
              <a:rPr lang="ru-RU" dirty="0" err="1" smtClean="0"/>
              <a:t>Strided</a:t>
            </a:r>
            <a:r>
              <a:rPr lang="ru-RU" dirty="0" smtClean="0"/>
              <a:t> </a:t>
            </a:r>
            <a:r>
              <a:rPr lang="ru-RU" dirty="0" err="1" smtClean="0"/>
              <a:t>convolutions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12</a:t>
            </a:fld>
            <a:endParaRPr lang="ru-RU" noProof="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52587" y="1558131"/>
            <a:ext cx="88868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1269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ru-RU" dirty="0" smtClean="0"/>
              <a:t>Свёртки с пропусками по шагу (</a:t>
            </a:r>
            <a:r>
              <a:rPr lang="ru-RU" dirty="0" err="1" smtClean="0"/>
              <a:t>Strided</a:t>
            </a:r>
            <a:r>
              <a:rPr lang="ru-RU" dirty="0" smtClean="0"/>
              <a:t> </a:t>
            </a:r>
            <a:r>
              <a:rPr lang="ru-RU" dirty="0" err="1" smtClean="0"/>
              <a:t>convolutions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0" indent="0" algn="just">
              <a:buNone/>
            </a:pPr>
            <a:r>
              <a:rPr lang="ru-RU" sz="2800" dirty="0" smtClean="0"/>
              <a:t>Поле восприятия: 7 </a:t>
            </a:r>
            <a:r>
              <a:rPr lang="ru-RU" sz="2800" dirty="0" err="1" smtClean="0"/>
              <a:t>x</a:t>
            </a:r>
            <a:r>
              <a:rPr lang="ru-RU" sz="2800" dirty="0" smtClean="0"/>
              <a:t> 7 </a:t>
            </a: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13</a:t>
            </a:fld>
            <a:endParaRPr lang="ru-RU" noProof="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9226" y="2005834"/>
            <a:ext cx="1040130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1269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ru-RU" dirty="0" smtClean="0"/>
              <a:t>Свёртки с пропусками по шагу (</a:t>
            </a:r>
            <a:r>
              <a:rPr lang="ru-RU" dirty="0" err="1" smtClean="0"/>
              <a:t>Strided</a:t>
            </a:r>
            <a:r>
              <a:rPr lang="ru-RU" dirty="0" smtClean="0"/>
              <a:t> </a:t>
            </a:r>
            <a:r>
              <a:rPr lang="ru-RU" dirty="0" err="1" smtClean="0"/>
              <a:t>convolutions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0" indent="0" algn="just">
              <a:buNone/>
            </a:pPr>
            <a:r>
              <a:rPr lang="ru-RU" sz="2800" dirty="0" smtClean="0"/>
              <a:t>Что происходит:</a:t>
            </a:r>
          </a:p>
          <a:p>
            <a:pPr marL="0" indent="0" algn="just">
              <a:buNone/>
            </a:pPr>
            <a:r>
              <a:rPr lang="ru-RU" sz="2800" dirty="0" smtClean="0"/>
              <a:t>Увеличение </a:t>
            </a:r>
            <a:r>
              <a:rPr lang="ru-RU" sz="2800" dirty="0" err="1" smtClean="0"/>
              <a:t>stride</a:t>
            </a:r>
            <a:r>
              <a:rPr lang="ru-RU" sz="2800" dirty="0" smtClean="0"/>
              <a:t> уменьшает размер выходной карты признаков (</a:t>
            </a:r>
            <a:r>
              <a:rPr lang="ru-RU" sz="2800" dirty="0" err="1" smtClean="0"/>
              <a:t>feature</a:t>
            </a:r>
            <a:r>
              <a:rPr lang="ru-RU" sz="2800" dirty="0" smtClean="0"/>
              <a:t> </a:t>
            </a:r>
            <a:r>
              <a:rPr lang="ru-RU" sz="2800" dirty="0" err="1" smtClean="0"/>
              <a:t>map</a:t>
            </a:r>
            <a:r>
              <a:rPr lang="ru-RU" sz="2800" dirty="0" smtClean="0"/>
              <a:t>), то есть выполняет </a:t>
            </a:r>
            <a:r>
              <a:rPr lang="ru-RU" sz="2800" dirty="0" err="1" smtClean="0"/>
              <a:t>downsampling</a:t>
            </a:r>
            <a:r>
              <a:rPr lang="ru-RU" sz="2800" dirty="0" smtClean="0"/>
              <a:t> прямо во время свёртки.</a:t>
            </a:r>
          </a:p>
          <a:p>
            <a:pPr marL="0" indent="0" algn="just">
              <a:buNone/>
            </a:pPr>
            <a:r>
              <a:rPr lang="ru-RU" sz="2800" dirty="0" smtClean="0"/>
              <a:t>Пример: вход 10×10, свёртка с ядром 3×3, stride=2 → выход 4×4.</a:t>
            </a:r>
          </a:p>
          <a:p>
            <a:pPr marL="0" indent="0" algn="just">
              <a:buNone/>
            </a:pPr>
            <a:r>
              <a:rPr lang="ru-RU" sz="2800" dirty="0" smtClean="0"/>
              <a:t>Зачем использовать:</a:t>
            </a:r>
          </a:p>
          <a:p>
            <a:pPr marL="0" indent="0" algn="just"/>
            <a:r>
              <a:rPr lang="ru-RU" sz="2800" dirty="0" smtClean="0"/>
              <a:t>Снижение размерности признаков.</a:t>
            </a:r>
          </a:p>
          <a:p>
            <a:pPr marL="0" indent="0" algn="just"/>
            <a:r>
              <a:rPr lang="ru-RU" sz="2800" dirty="0" smtClean="0"/>
              <a:t>Выбор наиболее информативных признаков.</a:t>
            </a:r>
          </a:p>
          <a:p>
            <a:pPr marL="0" indent="0" algn="just"/>
            <a:r>
              <a:rPr lang="ru-RU" sz="2800" dirty="0" smtClean="0"/>
              <a:t>Ускорение обучения и уменьшение памяти.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14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71269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ru-RU" dirty="0" smtClean="0"/>
              <a:t>Свёртки с пропусками по шагу (</a:t>
            </a:r>
            <a:r>
              <a:rPr lang="ru-RU" dirty="0" err="1" smtClean="0"/>
              <a:t>Strided</a:t>
            </a:r>
            <a:r>
              <a:rPr lang="ru-RU" dirty="0" smtClean="0"/>
              <a:t> </a:t>
            </a:r>
            <a:r>
              <a:rPr lang="ru-RU" dirty="0" err="1" smtClean="0"/>
              <a:t>convolutions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>
              <a:buNone/>
            </a:pPr>
            <a:r>
              <a:rPr lang="ru-RU" sz="2800" dirty="0" smtClean="0"/>
              <a:t>Отличие от других похожих техник</a:t>
            </a:r>
          </a:p>
          <a:p>
            <a:pPr marL="0" indent="0" algn="just">
              <a:buNone/>
            </a:pP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15</a:t>
            </a:fld>
            <a:endParaRPr lang="ru-RU" noProof="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4313" y="1807779"/>
            <a:ext cx="10593797" cy="266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1269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ru-RU" dirty="0" smtClean="0"/>
              <a:t>Свёртки с пропусками по шагу (</a:t>
            </a:r>
            <a:r>
              <a:rPr lang="ru-RU" dirty="0" err="1" smtClean="0"/>
              <a:t>Strided</a:t>
            </a:r>
            <a:r>
              <a:rPr lang="ru-RU" dirty="0" smtClean="0"/>
              <a:t> </a:t>
            </a:r>
            <a:r>
              <a:rPr lang="ru-RU" dirty="0" err="1" smtClean="0"/>
              <a:t>convolutions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>
              <a:buNone/>
            </a:pPr>
            <a:r>
              <a:rPr lang="ru-RU" sz="2800" dirty="0" smtClean="0"/>
              <a:t>Математическое описание</a:t>
            </a:r>
          </a:p>
          <a:p>
            <a:pPr>
              <a:buNone/>
            </a:pPr>
            <a:r>
              <a:rPr lang="ru-RU" sz="2800" dirty="0" smtClean="0"/>
              <a:t>Пусть </a:t>
            </a:r>
            <a:r>
              <a:rPr lang="ru-RU" sz="2800" dirty="0" err="1" smtClean="0"/>
              <a:t>x</a:t>
            </a:r>
            <a:r>
              <a:rPr lang="ru-RU" sz="2800" dirty="0" smtClean="0"/>
              <a:t> — вход, </a:t>
            </a:r>
            <a:r>
              <a:rPr lang="ru-RU" sz="2800" dirty="0" err="1" smtClean="0"/>
              <a:t>w</a:t>
            </a:r>
            <a:r>
              <a:rPr lang="ru-RU" sz="2800" dirty="0" smtClean="0"/>
              <a:t> — веса ядра, </a:t>
            </a:r>
            <a:r>
              <a:rPr lang="ru-RU" sz="2800" dirty="0" err="1" smtClean="0"/>
              <a:t>s</a:t>
            </a:r>
            <a:r>
              <a:rPr lang="ru-RU" sz="2800" dirty="0" smtClean="0"/>
              <a:t> — </a:t>
            </a:r>
            <a:r>
              <a:rPr lang="ru-RU" sz="2800" dirty="0" err="1" smtClean="0"/>
              <a:t>stride</a:t>
            </a:r>
            <a:r>
              <a:rPr lang="ru-RU" sz="2800" dirty="0" smtClean="0"/>
              <a:t>:</a:t>
            </a:r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ru-RU" sz="2800" dirty="0" err="1" smtClean="0"/>
              <a:t>Strided</a:t>
            </a:r>
            <a:r>
              <a:rPr lang="ru-RU" sz="2800" dirty="0" smtClean="0"/>
              <a:t> </a:t>
            </a:r>
            <a:r>
              <a:rPr lang="ru-RU" sz="2800" dirty="0" err="1" smtClean="0"/>
              <a:t>convolutions</a:t>
            </a:r>
            <a:r>
              <a:rPr lang="ru-RU" sz="2800" dirty="0" smtClean="0"/>
              <a:t> позволяют совмещать шаг </a:t>
            </a:r>
            <a:r>
              <a:rPr lang="ru-RU" sz="2800" dirty="0" err="1" smtClean="0"/>
              <a:t>подвыборки</a:t>
            </a:r>
            <a:r>
              <a:rPr lang="ru-RU" sz="2800" dirty="0" smtClean="0"/>
              <a:t> и извлечение признаков, эффективно уменьшая размерность данных и ускоряя работу сети, особенно на начальных слоях CNN. Это базовый элемент большинства современных </a:t>
            </a:r>
            <a:r>
              <a:rPr lang="ru-RU" sz="2800" dirty="0" err="1" smtClean="0"/>
              <a:t>сверточных</a:t>
            </a:r>
            <a:r>
              <a:rPr lang="ru-RU" sz="2800" dirty="0" smtClean="0"/>
              <a:t> архитектур.</a:t>
            </a:r>
          </a:p>
          <a:p>
            <a:pPr marL="0" indent="0" algn="just">
              <a:buNone/>
            </a:pP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16</a:t>
            </a:fld>
            <a:endParaRPr lang="ru-RU" noProof="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1490" y="1986456"/>
            <a:ext cx="2729891" cy="98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1269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>
              <a:buNone/>
            </a:pPr>
            <a:r>
              <a:rPr lang="ru-RU" sz="2800" dirty="0" smtClean="0"/>
              <a:t>Свёртки с пропусками (или </a:t>
            </a:r>
            <a:r>
              <a:rPr lang="ru-RU" sz="2800" dirty="0" err="1" smtClean="0"/>
              <a:t>dilated</a:t>
            </a:r>
            <a:r>
              <a:rPr lang="ru-RU" sz="2800" dirty="0" smtClean="0"/>
              <a:t>/</a:t>
            </a:r>
            <a:r>
              <a:rPr lang="ru-RU" sz="2800" dirty="0" err="1" smtClean="0"/>
              <a:t>atrous</a:t>
            </a:r>
            <a:r>
              <a:rPr lang="ru-RU" sz="2800" dirty="0" smtClean="0"/>
              <a:t> </a:t>
            </a:r>
            <a:r>
              <a:rPr lang="ru-RU" sz="2800" dirty="0" err="1" smtClean="0"/>
              <a:t>convolutions</a:t>
            </a:r>
            <a:r>
              <a:rPr lang="ru-RU" sz="2800" dirty="0" smtClean="0"/>
              <a:t>) — это разновидность </a:t>
            </a:r>
            <a:r>
              <a:rPr lang="ru-RU" sz="2800" dirty="0" err="1" smtClean="0"/>
              <a:t>свёрточных</a:t>
            </a:r>
            <a:r>
              <a:rPr lang="ru-RU" sz="2800" dirty="0" smtClean="0"/>
              <a:t> операций, в которых между элементами ядра вставляются "дыры" (пропуски), чтобы увеличить область охвата фильтра без увеличения числа параметров.</a:t>
            </a:r>
          </a:p>
          <a:p>
            <a:pPr>
              <a:buNone/>
            </a:pPr>
            <a:r>
              <a:rPr lang="ru-RU" sz="2800" dirty="0" smtClean="0"/>
              <a:t>Как это работает</a:t>
            </a:r>
          </a:p>
          <a:p>
            <a:pPr>
              <a:buNone/>
            </a:pPr>
            <a:r>
              <a:rPr lang="ru-RU" sz="2800" dirty="0" smtClean="0"/>
              <a:t>Обычная свёртка с ядром размера </a:t>
            </a:r>
            <a:r>
              <a:rPr lang="ru-RU" sz="2800" i="1" dirty="0" err="1" smtClean="0"/>
              <a:t>k</a:t>
            </a:r>
            <a:r>
              <a:rPr lang="ru-RU" sz="2800" dirty="0" smtClean="0"/>
              <a:t> охватывает </a:t>
            </a:r>
            <a:r>
              <a:rPr lang="ru-RU" sz="2800" i="1" dirty="0" err="1" smtClean="0"/>
              <a:t>k</a:t>
            </a:r>
            <a:r>
              <a:rPr lang="ru-RU" sz="2800" dirty="0" smtClean="0"/>
              <a:t> соседних элементов.</a:t>
            </a:r>
          </a:p>
          <a:p>
            <a:pPr>
              <a:buNone/>
            </a:pPr>
            <a:r>
              <a:rPr lang="ru-RU" sz="2800" dirty="0" err="1" smtClean="0"/>
              <a:t>Dilated</a:t>
            </a:r>
            <a:r>
              <a:rPr lang="ru-RU" sz="2800" dirty="0" smtClean="0"/>
              <a:t> свёртка с коэффициентом дилатации </a:t>
            </a:r>
            <a:r>
              <a:rPr lang="ru-RU" sz="2800" i="1" dirty="0" err="1" smtClean="0"/>
              <a:t>α</a:t>
            </a:r>
            <a:r>
              <a:rPr lang="ru-RU" sz="2800" dirty="0" smtClean="0"/>
              <a:t> охватывает элементы с шагом </a:t>
            </a:r>
            <a:r>
              <a:rPr lang="ru-RU" sz="2800" i="1" dirty="0" err="1" smtClean="0"/>
              <a:t>α</a:t>
            </a:r>
            <a:r>
              <a:rPr lang="ru-RU" sz="2800" dirty="0" smtClean="0"/>
              <a:t>, то есть между каждым элементом ядра пропускается </a:t>
            </a:r>
            <a:r>
              <a:rPr lang="ru-RU" sz="2800" dirty="0" err="1" smtClean="0"/>
              <a:t>α</a:t>
            </a:r>
            <a:r>
              <a:rPr lang="ru-RU" sz="2800" dirty="0" smtClean="0"/>
              <a:t>−1 входных элемента.</a:t>
            </a:r>
          </a:p>
          <a:p>
            <a:pPr>
              <a:buNone/>
            </a:pPr>
            <a:r>
              <a:rPr lang="ru-RU" sz="2800" dirty="0" smtClean="0"/>
              <a:t>Эффективный размер ядра при дилатации: </a:t>
            </a:r>
            <a:r>
              <a:rPr lang="ru-RU" sz="2800" i="1" dirty="0" err="1" smtClean="0"/>
              <a:t>α</a:t>
            </a:r>
            <a:r>
              <a:rPr lang="ru-RU" sz="2800" dirty="0" smtClean="0"/>
              <a:t>(</a:t>
            </a:r>
            <a:r>
              <a:rPr lang="ru-RU" sz="2800" i="1" dirty="0" smtClean="0"/>
              <a:t>k</a:t>
            </a:r>
            <a:r>
              <a:rPr lang="ru-RU" sz="2800" dirty="0" smtClean="0"/>
              <a:t>−1)+1.</a:t>
            </a: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17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Dilated convolutions (</a:t>
            </a:r>
            <a:r>
              <a:rPr lang="ru-RU" dirty="0" smtClean="0"/>
              <a:t>Свёртки с пропусками</a:t>
            </a:r>
            <a:r>
              <a:rPr lang="en-US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1269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18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Dilated convolutions (</a:t>
            </a:r>
            <a:r>
              <a:rPr lang="ru-RU" dirty="0" smtClean="0"/>
              <a:t>Свёртки с пропусками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4737" y="1334814"/>
            <a:ext cx="10386039" cy="4519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1269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19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Dilated convolutions (</a:t>
            </a:r>
            <a:r>
              <a:rPr lang="ru-RU" dirty="0" smtClean="0"/>
              <a:t>Свёртки с пропусками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66840" y="1174969"/>
            <a:ext cx="6035421" cy="5104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1269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Receptive field </a:t>
            </a:r>
            <a:r>
              <a:rPr lang="ru-RU" dirty="0" smtClean="0"/>
              <a:t>(поле восприятия)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0" indent="0">
              <a:buNone/>
            </a:pPr>
            <a:r>
              <a:rPr lang="ru-RU" sz="2800" dirty="0" smtClean="0"/>
              <a:t>Возьмём пиксель в итоговом изображении (после </a:t>
            </a:r>
            <a:r>
              <a:rPr lang="ru-RU" sz="2800" dirty="0" err="1" smtClean="0"/>
              <a:t>свёрточных</a:t>
            </a:r>
            <a:r>
              <a:rPr lang="ru-RU" sz="2800" dirty="0" smtClean="0"/>
              <a:t> слоёв)</a:t>
            </a:r>
            <a:br>
              <a:rPr lang="ru-RU" sz="2800" dirty="0" smtClean="0"/>
            </a:br>
            <a:r>
              <a:rPr lang="ru-RU" sz="2800" dirty="0" smtClean="0"/>
              <a:t>От какой части входного изображения зависит значение в этом пикселе?</a:t>
            </a:r>
          </a:p>
          <a:p>
            <a:pPr marL="0" indent="0">
              <a:buNone/>
            </a:pPr>
            <a:r>
              <a:rPr lang="ru-RU" sz="2800" dirty="0" smtClean="0"/>
              <a:t>Поле восприятия: 3 </a:t>
            </a:r>
            <a:r>
              <a:rPr lang="ru-RU" sz="2800" dirty="0" err="1" smtClean="0"/>
              <a:t>x</a:t>
            </a:r>
            <a:r>
              <a:rPr lang="ru-RU" sz="2800" dirty="0" smtClean="0"/>
              <a:t> 3 </a:t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</a:t>
            </a:fld>
            <a:endParaRPr lang="ru-RU" noProof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152" y="2477243"/>
            <a:ext cx="10447282" cy="3946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71750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>
              <a:buNone/>
            </a:pPr>
            <a:r>
              <a:rPr lang="ru-RU" sz="2800" dirty="0" smtClean="0"/>
              <a:t>Зачем нужны свёртки с пропусками</a:t>
            </a:r>
          </a:p>
          <a:p>
            <a:r>
              <a:rPr lang="ru-RU" sz="2800" dirty="0" smtClean="0"/>
              <a:t>Увеличение </a:t>
            </a:r>
            <a:r>
              <a:rPr lang="ru-RU" sz="2800" dirty="0" err="1" smtClean="0"/>
              <a:t>receptive</a:t>
            </a:r>
            <a:r>
              <a:rPr lang="ru-RU" sz="2800" dirty="0" smtClean="0"/>
              <a:t> </a:t>
            </a:r>
            <a:r>
              <a:rPr lang="ru-RU" sz="2800" dirty="0" err="1" smtClean="0"/>
              <a:t>field</a:t>
            </a:r>
            <a:r>
              <a:rPr lang="ru-RU" sz="2800" dirty="0" smtClean="0"/>
              <a:t>: Позволяет фильтру "видеть" большую часть входных данных, не увеличивая количество параметров и не снижая разрешение (как это делает </a:t>
            </a:r>
            <a:r>
              <a:rPr lang="ru-RU" sz="2800" dirty="0" err="1" smtClean="0"/>
              <a:t>pooling</a:t>
            </a:r>
            <a:r>
              <a:rPr lang="ru-RU" sz="2800" dirty="0" smtClean="0"/>
              <a:t>).</a:t>
            </a:r>
          </a:p>
          <a:p>
            <a:r>
              <a:rPr lang="ru-RU" sz="2800" dirty="0" smtClean="0"/>
              <a:t>Контекст: Особенно полезно для задач, где важен глобальный контекст, например, в семантической сегментации изображений.</a:t>
            </a:r>
          </a:p>
          <a:p>
            <a:pPr>
              <a:buNone/>
            </a:pP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20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Dilated convolutions (</a:t>
            </a:r>
            <a:r>
              <a:rPr lang="ru-RU" dirty="0" smtClean="0"/>
              <a:t>Свёртки с пропусками</a:t>
            </a:r>
            <a:r>
              <a:rPr lang="en-US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1269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21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Dilated convolutions (</a:t>
            </a:r>
            <a:r>
              <a:rPr lang="ru-RU" dirty="0" smtClean="0"/>
              <a:t>Свёртки с пропусками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18201" y="1450428"/>
            <a:ext cx="10722505" cy="4162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1269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>
              <a:buNone/>
            </a:pPr>
            <a:r>
              <a:rPr lang="ru-RU" sz="2800" dirty="0" smtClean="0"/>
              <a:t>Математическая формула</a:t>
            </a:r>
          </a:p>
          <a:p>
            <a:pPr>
              <a:buNone/>
            </a:pPr>
            <a:r>
              <a:rPr lang="ru-RU" sz="2800" dirty="0" smtClean="0"/>
              <a:t>Если обычная свёртка вычисляется как: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r>
              <a:rPr lang="ru-RU" sz="2800" dirty="0" smtClean="0"/>
              <a:t>то </a:t>
            </a:r>
            <a:r>
              <a:rPr lang="en-US" sz="2800" dirty="0" smtClean="0"/>
              <a:t>dilated </a:t>
            </a:r>
            <a:r>
              <a:rPr lang="ru-RU" sz="2800" dirty="0" smtClean="0"/>
              <a:t>свёртка с коэффициентом </a:t>
            </a:r>
            <a:r>
              <a:rPr lang="el-GR" sz="2800" dirty="0" smtClean="0"/>
              <a:t>α: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l-GR" sz="2800" dirty="0" smtClean="0"/>
          </a:p>
          <a:p>
            <a:pPr>
              <a:buNone/>
            </a:pP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22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Dilated convolutions (</a:t>
            </a:r>
            <a:r>
              <a:rPr lang="ru-RU" dirty="0" smtClean="0"/>
              <a:t>Свёртки с пропусками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56234" y="1973153"/>
            <a:ext cx="2622331" cy="99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0781" y="3651030"/>
            <a:ext cx="2909500" cy="103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1269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>
              <a:buNone/>
            </a:pPr>
            <a:r>
              <a:rPr lang="ru-RU" sz="2800" dirty="0" smtClean="0"/>
              <a:t>Влияние на </a:t>
            </a:r>
            <a:r>
              <a:rPr lang="ru-RU" sz="2800" dirty="0" err="1" smtClean="0"/>
              <a:t>receptive</a:t>
            </a:r>
            <a:r>
              <a:rPr lang="ru-RU" sz="2800" dirty="0" smtClean="0"/>
              <a:t> </a:t>
            </a:r>
            <a:r>
              <a:rPr lang="ru-RU" sz="2800" dirty="0" err="1" smtClean="0"/>
              <a:t>field</a:t>
            </a:r>
            <a:endParaRPr lang="ru-RU" sz="2800" dirty="0" smtClean="0"/>
          </a:p>
          <a:p>
            <a:r>
              <a:rPr lang="ru-RU" sz="2800" dirty="0" smtClean="0"/>
              <a:t>Дилатация увеличивает </a:t>
            </a:r>
            <a:r>
              <a:rPr lang="ru-RU" sz="2800" dirty="0" err="1" smtClean="0"/>
              <a:t>receptive</a:t>
            </a:r>
            <a:r>
              <a:rPr lang="ru-RU" sz="2800" dirty="0" smtClean="0"/>
              <a:t> </a:t>
            </a:r>
            <a:r>
              <a:rPr lang="ru-RU" sz="2800" dirty="0" err="1" smtClean="0"/>
              <a:t>field</a:t>
            </a:r>
            <a:r>
              <a:rPr lang="ru-RU" sz="2800" dirty="0" smtClean="0"/>
              <a:t> экспоненциально по мере роста глубины сети.</a:t>
            </a:r>
          </a:p>
          <a:p>
            <a:r>
              <a:rPr lang="ru-RU" sz="2800" dirty="0" smtClean="0"/>
              <a:t>Для вычисления </a:t>
            </a:r>
            <a:r>
              <a:rPr lang="ru-RU" sz="2800" dirty="0" err="1" smtClean="0"/>
              <a:t>receptive</a:t>
            </a:r>
            <a:r>
              <a:rPr lang="ru-RU" sz="2800" dirty="0" smtClean="0"/>
              <a:t> </a:t>
            </a:r>
            <a:r>
              <a:rPr lang="ru-RU" sz="2800" dirty="0" err="1" smtClean="0"/>
              <a:t>field</a:t>
            </a:r>
            <a:r>
              <a:rPr lang="ru-RU" sz="2800" dirty="0" smtClean="0"/>
              <a:t> в сети с дилатацией, в формулы для обычной свёртки вместо размера ядра </a:t>
            </a:r>
            <a:r>
              <a:rPr lang="ru-RU" sz="2800" i="1" dirty="0" err="1" smtClean="0"/>
              <a:t>k</a:t>
            </a:r>
            <a:r>
              <a:rPr lang="ru-RU" sz="2800" dirty="0" smtClean="0"/>
              <a:t> подставляется </a:t>
            </a:r>
            <a:r>
              <a:rPr lang="ru-RU" sz="2800" i="1" dirty="0" err="1" smtClean="0"/>
              <a:t>α</a:t>
            </a:r>
            <a:r>
              <a:rPr lang="ru-RU" sz="2800" dirty="0" smtClean="0"/>
              <a:t>(</a:t>
            </a:r>
            <a:r>
              <a:rPr lang="ru-RU" sz="2800" i="1" dirty="0" smtClean="0"/>
              <a:t>k</a:t>
            </a:r>
            <a:r>
              <a:rPr lang="ru-RU" sz="2800" dirty="0" smtClean="0"/>
              <a:t>−1)+1.​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23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Dilated convolutions (</a:t>
            </a:r>
            <a:r>
              <a:rPr lang="ru-RU" dirty="0" smtClean="0"/>
              <a:t>Свёртки с пропусками</a:t>
            </a:r>
            <a:r>
              <a:rPr lang="en-US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1269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2800" dirty="0" smtClean="0"/>
              <a:t>Применение</a:t>
            </a:r>
          </a:p>
          <a:p>
            <a:r>
              <a:rPr lang="ru-RU" sz="2800" dirty="0" err="1" smtClean="0"/>
              <a:t>Semantic</a:t>
            </a:r>
            <a:r>
              <a:rPr lang="ru-RU" sz="2800" dirty="0" smtClean="0"/>
              <a:t> </a:t>
            </a:r>
            <a:r>
              <a:rPr lang="ru-RU" sz="2800" dirty="0" err="1" smtClean="0"/>
              <a:t>segmentation</a:t>
            </a:r>
            <a:r>
              <a:rPr lang="ru-RU" sz="2800" dirty="0" smtClean="0"/>
              <a:t> (</a:t>
            </a:r>
            <a:r>
              <a:rPr lang="ru-RU" sz="2800" dirty="0" err="1" smtClean="0"/>
              <a:t>DeepLab</a:t>
            </a:r>
            <a:r>
              <a:rPr lang="ru-RU" sz="2800" dirty="0" smtClean="0"/>
              <a:t> и др.)</a:t>
            </a:r>
          </a:p>
          <a:p>
            <a:r>
              <a:rPr lang="ru-RU" sz="2800" dirty="0" smtClean="0"/>
              <a:t>Аудио- и текстовые модели (например, </a:t>
            </a:r>
            <a:r>
              <a:rPr lang="ru-RU" sz="2800" dirty="0" err="1" smtClean="0"/>
              <a:t>WaveNet</a:t>
            </a:r>
            <a:r>
              <a:rPr lang="ru-RU" sz="2800" dirty="0" smtClean="0"/>
              <a:t>)</a:t>
            </a:r>
          </a:p>
          <a:p>
            <a:pPr>
              <a:buNone/>
            </a:pPr>
            <a:r>
              <a:rPr lang="ru-RU" sz="2800" dirty="0" smtClean="0"/>
              <a:t>Преимущества и ограничения</a:t>
            </a:r>
          </a:p>
          <a:p>
            <a:r>
              <a:rPr lang="ru-RU" sz="2800" dirty="0" smtClean="0"/>
              <a:t>Плюсы:</a:t>
            </a:r>
          </a:p>
          <a:p>
            <a:pPr lvl="1"/>
            <a:r>
              <a:rPr lang="ru-RU" sz="2600" dirty="0" smtClean="0"/>
              <a:t>Большой </a:t>
            </a:r>
            <a:r>
              <a:rPr lang="ru-RU" sz="2600" dirty="0" err="1" smtClean="0"/>
              <a:t>receptive</a:t>
            </a:r>
            <a:r>
              <a:rPr lang="ru-RU" sz="2600" dirty="0" smtClean="0"/>
              <a:t> </a:t>
            </a:r>
            <a:r>
              <a:rPr lang="ru-RU" sz="2600" dirty="0" err="1" smtClean="0"/>
              <a:t>field</a:t>
            </a:r>
            <a:r>
              <a:rPr lang="ru-RU" sz="2600" dirty="0" smtClean="0"/>
              <a:t> без потери разрешения</a:t>
            </a:r>
          </a:p>
          <a:p>
            <a:pPr lvl="1"/>
            <a:r>
              <a:rPr lang="ru-RU" sz="2600" dirty="0" smtClean="0"/>
              <a:t>Не увеличивает число параметров</a:t>
            </a:r>
          </a:p>
          <a:p>
            <a:r>
              <a:rPr lang="ru-RU" sz="2800" dirty="0" smtClean="0"/>
              <a:t>Минусы:</a:t>
            </a:r>
          </a:p>
          <a:p>
            <a:pPr lvl="1"/>
            <a:r>
              <a:rPr lang="ru-RU" sz="2600" dirty="0" smtClean="0"/>
              <a:t>Возможны артефакты (</a:t>
            </a:r>
            <a:r>
              <a:rPr lang="ru-RU" sz="2600" dirty="0" err="1" smtClean="0"/>
              <a:t>gridding</a:t>
            </a:r>
            <a:r>
              <a:rPr lang="ru-RU" sz="2600" dirty="0" smtClean="0"/>
              <a:t> </a:t>
            </a:r>
            <a:r>
              <a:rPr lang="ru-RU" sz="2600" dirty="0" err="1" smtClean="0"/>
              <a:t>artifacts</a:t>
            </a:r>
            <a:r>
              <a:rPr lang="ru-RU" sz="2600" dirty="0" smtClean="0"/>
              <a:t>), если не чередовать коэффициенты дилатации</a:t>
            </a:r>
          </a:p>
          <a:p>
            <a:pPr lvl="1"/>
            <a:r>
              <a:rPr lang="ru-RU" sz="2600" dirty="0" smtClean="0"/>
              <a:t>Не всегда легко подобрать оптимальный коэффициент дилатации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24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Dilated convolutions (</a:t>
            </a:r>
            <a:r>
              <a:rPr lang="ru-RU" dirty="0" smtClean="0"/>
              <a:t>Свёртки с пропусками</a:t>
            </a:r>
            <a:r>
              <a:rPr lang="en-US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1269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2800" dirty="0" smtClean="0"/>
              <a:t>Свёртки с пропусками — мощный инструмент для увеличения области восприятия фильтра, что важно для задач, где требуется учитывать как локальные, так и глобальные признаки, не теряя детализации.</a:t>
            </a:r>
            <a:endParaRPr lang="en-US" sz="2800" dirty="0" smtClean="0"/>
          </a:p>
          <a:p>
            <a:pPr>
              <a:buNone/>
            </a:pPr>
            <a:r>
              <a:rPr lang="ru-RU" sz="2800" dirty="0" err="1" smtClean="0"/>
              <a:t>Dilated</a:t>
            </a:r>
            <a:r>
              <a:rPr lang="ru-RU" sz="2800" dirty="0" smtClean="0"/>
              <a:t> </a:t>
            </a:r>
            <a:r>
              <a:rPr lang="ru-RU" sz="2800" dirty="0" err="1" smtClean="0"/>
              <a:t>convolutions</a:t>
            </a:r>
            <a:r>
              <a:rPr lang="ru-RU" sz="2800" dirty="0" smtClean="0"/>
              <a:t> — эффективный способ расширить область охвата фильтра свёртки, что особенно важно для задач, где нужны и локальные, и глобальные признаки без потери разрешения изображения. Такие слои активно применяются в </a:t>
            </a:r>
            <a:r>
              <a:rPr lang="ru-RU" sz="2800" dirty="0" err="1" smtClean="0"/>
              <a:t>state-of-the-art</a:t>
            </a:r>
            <a:r>
              <a:rPr lang="ru-RU" sz="2800" dirty="0" smtClean="0"/>
              <a:t> моделях для сегментации, распознавания речи и других задачах последовательной обработки данных.</a:t>
            </a:r>
            <a:endParaRPr lang="en-US" sz="2800" dirty="0" smtClean="0"/>
          </a:p>
          <a:p>
            <a:pPr>
              <a:buNone/>
            </a:pPr>
            <a:r>
              <a:rPr lang="ru-RU" sz="2800" dirty="0" smtClean="0"/>
              <a:t>В задачах сегментации изображений </a:t>
            </a:r>
            <a:r>
              <a:rPr lang="ru-RU" sz="2800" dirty="0" err="1" smtClean="0"/>
              <a:t>dilated</a:t>
            </a:r>
            <a:r>
              <a:rPr lang="ru-RU" sz="2800" dirty="0" smtClean="0"/>
              <a:t> </a:t>
            </a:r>
            <a:r>
              <a:rPr lang="ru-RU" sz="2800" dirty="0" err="1" smtClean="0"/>
              <a:t>convolutions</a:t>
            </a:r>
            <a:r>
              <a:rPr lang="ru-RU" sz="2800" dirty="0" smtClean="0"/>
              <a:t> часто используют вместо или совместно с обычными свёртками и </a:t>
            </a:r>
            <a:r>
              <a:rPr lang="ru-RU" sz="2800" dirty="0" err="1" smtClean="0"/>
              <a:t>pooling</a:t>
            </a:r>
            <a:r>
              <a:rPr lang="ru-RU" sz="2800" dirty="0" smtClean="0"/>
              <a:t> для получения признаков на разных масштабах, не теряя детализации границ объектов.</a:t>
            </a:r>
          </a:p>
          <a:p>
            <a:pPr>
              <a:buNone/>
            </a:pP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25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Dilated convolutions (</a:t>
            </a:r>
            <a:r>
              <a:rPr lang="ru-RU" dirty="0" smtClean="0"/>
              <a:t>Свёртки с пропусками</a:t>
            </a:r>
            <a:r>
              <a:rPr lang="en-US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1269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/>
              <a:t>Max-pooling </a:t>
            </a:r>
            <a:r>
              <a:rPr lang="ru-RU" sz="2800" dirty="0"/>
              <a:t>с фильтром 2</a:t>
            </a:r>
            <a:r>
              <a:rPr lang="en-US" sz="2800" dirty="0"/>
              <a:t>x2</a:t>
            </a: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26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948" y="2252662"/>
            <a:ext cx="641985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14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>
            <a:normAutofit/>
          </a:bodyPr>
          <a:lstStyle/>
          <a:p>
            <a:r>
              <a:rPr lang="ru-RU" sz="2800" dirty="0"/>
              <a:t>Разбивает изображение на участки × и считает </a:t>
            </a:r>
            <a:r>
              <a:rPr lang="ru-RU" sz="2800" dirty="0" smtClean="0"/>
              <a:t>некоторую</a:t>
            </a:r>
            <a:r>
              <a:rPr lang="en-US" sz="2800" dirty="0" smtClean="0"/>
              <a:t> </a:t>
            </a:r>
            <a:r>
              <a:rPr lang="ru-RU" sz="2800" dirty="0" smtClean="0"/>
              <a:t>статистику </a:t>
            </a:r>
            <a:r>
              <a:rPr lang="ru-RU" sz="2800" dirty="0"/>
              <a:t>в каждом участке (обычно максимум)</a:t>
            </a:r>
          </a:p>
          <a:p>
            <a:r>
              <a:rPr lang="ru-RU" sz="2800" dirty="0" smtClean="0"/>
              <a:t>Существенно </a:t>
            </a:r>
            <a:r>
              <a:rPr lang="ru-RU" sz="2800" dirty="0"/>
              <a:t>сокращает размер изображения (значит</a:t>
            </a:r>
            <a:r>
              <a:rPr lang="ru-RU" sz="2800" dirty="0" smtClean="0"/>
              <a:t>,</a:t>
            </a:r>
            <a:r>
              <a:rPr lang="en-US" sz="2800" dirty="0" smtClean="0"/>
              <a:t> </a:t>
            </a:r>
            <a:r>
              <a:rPr lang="ru-RU" sz="2800" dirty="0" smtClean="0"/>
              <a:t>увеличивает </a:t>
            </a:r>
            <a:r>
              <a:rPr lang="ru-RU" sz="2800" dirty="0"/>
              <a:t>поле восприятия следующих слоёв)</a:t>
            </a:r>
          </a:p>
          <a:p>
            <a:r>
              <a:rPr lang="ru-RU" sz="2800" dirty="0" smtClean="0"/>
              <a:t>Не </a:t>
            </a:r>
            <a:r>
              <a:rPr lang="ru-RU" sz="2800" dirty="0"/>
              <a:t>имеет параметров</a:t>
            </a: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27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2675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Важно </a:t>
            </a:r>
            <a:r>
              <a:rPr lang="ru-RU" sz="2800" dirty="0"/>
              <a:t>следить за тем, чтобы последние </a:t>
            </a:r>
            <a:r>
              <a:rPr lang="ru-RU" sz="2800" dirty="0" err="1"/>
              <a:t>свёрточные</a:t>
            </a:r>
            <a:r>
              <a:rPr lang="ru-RU" sz="2800" dirty="0"/>
              <a:t> слои </a:t>
            </a:r>
            <a:r>
              <a:rPr lang="ru-RU" sz="2800" dirty="0" smtClean="0"/>
              <a:t>имели размер </a:t>
            </a:r>
            <a:r>
              <a:rPr lang="ru-RU" sz="2800" dirty="0"/>
              <a:t>поля восприятия, сравнимый со всей картинкой</a:t>
            </a: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28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</a:t>
            </a:r>
            <a:r>
              <a:rPr lang="ru-RU" dirty="0" smtClean="0"/>
              <a:t>использовать все эти преобразования?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428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Если применять свёртку по формуле, то выходное </a:t>
            </a:r>
            <a:r>
              <a:rPr lang="ru-RU" sz="2800" dirty="0" smtClean="0"/>
              <a:t>изображение будет </a:t>
            </a:r>
            <a:r>
              <a:rPr lang="ru-RU" sz="2800" dirty="0"/>
              <a:t>меньше входного</a:t>
            </a: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29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Padding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2411903"/>
            <a:ext cx="86772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15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Receptive field </a:t>
            </a:r>
            <a:r>
              <a:rPr lang="ru-RU" dirty="0" smtClean="0"/>
              <a:t>(поле восприятия)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0" indent="0">
              <a:buNone/>
            </a:pPr>
            <a:r>
              <a:rPr lang="ru-RU" sz="2800" dirty="0" smtClean="0"/>
              <a:t>Поле восприятия: 3 </a:t>
            </a:r>
            <a:r>
              <a:rPr lang="ru-RU" sz="2800" dirty="0" err="1" smtClean="0"/>
              <a:t>x</a:t>
            </a:r>
            <a:r>
              <a:rPr lang="ru-RU" sz="2800" dirty="0" smtClean="0"/>
              <a:t> 3 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</a:t>
            </a:fld>
            <a:endParaRPr lang="ru-RU" noProof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530" y="1538639"/>
            <a:ext cx="11669439" cy="3718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71750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При честном подсчёте свёрток пиксели на краях не </a:t>
            </a:r>
            <a:r>
              <a:rPr lang="ru-RU" sz="2800" dirty="0" smtClean="0"/>
              <a:t>оказывают большого </a:t>
            </a:r>
            <a:r>
              <a:rPr lang="ru-RU" sz="2800" dirty="0"/>
              <a:t>влияния на результат</a:t>
            </a: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30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35" y="2379432"/>
            <a:ext cx="949642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65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825" y="1577181"/>
            <a:ext cx="10420350" cy="407670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31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</a:t>
            </a:r>
            <a:r>
              <a:rPr lang="en-US" dirty="0" smtClean="0"/>
              <a:t>padding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829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Добавляем по границам нули так, чтобы посчитанная после </a:t>
            </a:r>
            <a:r>
              <a:rPr lang="ru-RU" sz="2800" dirty="0" smtClean="0"/>
              <a:t>этого свёртка </a:t>
            </a:r>
            <a:r>
              <a:rPr lang="ru-RU" sz="2800" dirty="0"/>
              <a:t>в </a:t>
            </a:r>
            <a:r>
              <a:rPr lang="ru-RU" sz="2800" dirty="0" err="1"/>
              <a:t>valid</a:t>
            </a:r>
            <a:r>
              <a:rPr lang="ru-RU" sz="2800" dirty="0"/>
              <a:t> </a:t>
            </a:r>
            <a:r>
              <a:rPr lang="ru-RU" sz="2800" dirty="0" err="1"/>
              <a:t>mode</a:t>
            </a:r>
            <a:r>
              <a:rPr lang="ru-RU" sz="2800" dirty="0"/>
              <a:t> давала изображение такого же размера, </a:t>
            </a:r>
            <a:r>
              <a:rPr lang="ru-RU" sz="2800" dirty="0" smtClean="0"/>
              <a:t>как исходное</a:t>
            </a:r>
            <a:endParaRPr lang="ru-RU" sz="2800" dirty="0"/>
          </a:p>
          <a:p>
            <a:pPr marL="0" indent="0">
              <a:buNone/>
            </a:pPr>
            <a:r>
              <a:rPr lang="ru-RU" sz="2800" dirty="0" smtClean="0"/>
              <a:t>Есть </a:t>
            </a:r>
            <a:r>
              <a:rPr lang="ru-RU" sz="2800" dirty="0"/>
              <a:t>риск, что модель научится понимать, где на </a:t>
            </a:r>
            <a:r>
              <a:rPr lang="ru-RU" sz="2800" dirty="0" smtClean="0"/>
              <a:t>изображении края </a:t>
            </a:r>
            <a:r>
              <a:rPr lang="ru-RU" sz="2800" dirty="0"/>
              <a:t>— можем потерять </a:t>
            </a:r>
            <a:r>
              <a:rPr lang="ru-RU" sz="2800" dirty="0" smtClean="0"/>
              <a:t>инвариантность.</a:t>
            </a: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32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padding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4290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1288927"/>
            <a:ext cx="11328400" cy="4653208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33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</a:t>
            </a:r>
            <a:r>
              <a:rPr lang="en-US" dirty="0" smtClean="0"/>
              <a:t>padding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3842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Не получится легко находить края изображения</a:t>
            </a:r>
          </a:p>
          <a:p>
            <a:pPr marL="0" indent="0">
              <a:buNone/>
            </a:pPr>
            <a:r>
              <a:rPr lang="ru-RU" sz="2800" dirty="0" smtClean="0"/>
              <a:t>Но </a:t>
            </a:r>
            <a:r>
              <a:rPr lang="ru-RU" sz="2800" dirty="0"/>
              <a:t>теперь модель может начать находить зеркальные </a:t>
            </a:r>
            <a:r>
              <a:rPr lang="ru-RU" sz="2800" dirty="0" smtClean="0"/>
              <a:t>отражения и </a:t>
            </a:r>
            <a:r>
              <a:rPr lang="ru-RU" sz="2800" dirty="0"/>
              <a:t>подбирать фильтры под </a:t>
            </a:r>
            <a:r>
              <a:rPr lang="ru-RU" sz="2800" dirty="0" smtClean="0"/>
              <a:t>них.</a:t>
            </a: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34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padding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9801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1317080"/>
            <a:ext cx="11328400" cy="4596903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35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</a:t>
            </a:r>
            <a:r>
              <a:rPr lang="en-US" dirty="0" smtClean="0"/>
              <a:t>padding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7014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Пиксель на границе равен ближайшему пикселю из изображения</a:t>
            </a:r>
          </a:p>
          <a:p>
            <a:pPr marL="0" indent="0">
              <a:buNone/>
            </a:pPr>
            <a:r>
              <a:rPr lang="ru-RU" sz="2800" dirty="0" smtClean="0"/>
              <a:t>Модель </a:t>
            </a:r>
            <a:r>
              <a:rPr lang="ru-RU" sz="2800" dirty="0"/>
              <a:t>всё ещё может настроиться под паттерны, </a:t>
            </a:r>
            <a:r>
              <a:rPr lang="ru-RU" sz="2800" dirty="0" smtClean="0"/>
              <a:t>которые возникают </a:t>
            </a:r>
            <a:r>
              <a:rPr lang="ru-RU" sz="2800" dirty="0"/>
              <a:t>из-за такого </a:t>
            </a:r>
            <a:r>
              <a:rPr lang="ru-RU" sz="2800" dirty="0" err="1"/>
              <a:t>паддинга</a:t>
            </a: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36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</a:t>
            </a:r>
            <a:r>
              <a:rPr lang="en-US" dirty="0" smtClean="0"/>
              <a:t>padding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1354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err="1"/>
              <a:t>Паддинг</a:t>
            </a:r>
            <a:r>
              <a:rPr lang="ru-RU" sz="2800" dirty="0"/>
              <a:t> позволяет контролировать размер </a:t>
            </a:r>
            <a:r>
              <a:rPr lang="ru-RU" sz="2800" dirty="0" smtClean="0"/>
              <a:t>выходных</a:t>
            </a:r>
            <a:r>
              <a:rPr lang="en-US" sz="2800" dirty="0" smtClean="0"/>
              <a:t> </a:t>
            </a:r>
            <a:r>
              <a:rPr lang="ru-RU" sz="2800" dirty="0" smtClean="0"/>
              <a:t>изображений</a:t>
            </a:r>
            <a:endParaRPr lang="ru-RU" sz="2800" dirty="0"/>
          </a:p>
          <a:p>
            <a:pPr marL="0" indent="0">
              <a:buNone/>
            </a:pPr>
            <a:r>
              <a:rPr lang="ru-RU" sz="2800" dirty="0" err="1" smtClean="0"/>
              <a:t>Паддинг</a:t>
            </a:r>
            <a:r>
              <a:rPr lang="ru-RU" sz="2800" dirty="0" smtClean="0"/>
              <a:t> </a:t>
            </a:r>
            <a:r>
              <a:rPr lang="ru-RU" sz="2800" dirty="0"/>
              <a:t>позволяет учитывать даже объекты на краях</a:t>
            </a:r>
          </a:p>
          <a:p>
            <a:pPr marL="0" indent="0">
              <a:buNone/>
            </a:pPr>
            <a:r>
              <a:rPr lang="ru-RU" sz="2800" dirty="0" smtClean="0"/>
              <a:t>Разные </a:t>
            </a:r>
            <a:r>
              <a:rPr lang="ru-RU" sz="2800" dirty="0"/>
              <a:t>типа </a:t>
            </a:r>
            <a:r>
              <a:rPr lang="ru-RU" sz="2800" dirty="0" err="1"/>
              <a:t>паддингов</a:t>
            </a:r>
            <a:r>
              <a:rPr lang="ru-RU" sz="2800" dirty="0"/>
              <a:t> допускают разные способы </a:t>
            </a:r>
            <a:r>
              <a:rPr lang="ru-RU" sz="2800" dirty="0" smtClean="0"/>
              <a:t>переобучения</a:t>
            </a:r>
            <a:r>
              <a:rPr lang="en-US" sz="2800" dirty="0" smtClean="0"/>
              <a:t> </a:t>
            </a:r>
            <a:r>
              <a:rPr lang="ru-RU" sz="2800" dirty="0" smtClean="0"/>
              <a:t>под </a:t>
            </a:r>
            <a:r>
              <a:rPr lang="ru-RU" sz="2800" dirty="0"/>
              <a:t>края</a:t>
            </a: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37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adding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9930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/>
              <a:t>AlexNet</a:t>
            </a:r>
            <a:r>
              <a:rPr lang="ru-RU" sz="2800" dirty="0" smtClean="0"/>
              <a:t> (для </a:t>
            </a:r>
            <a:r>
              <a:rPr lang="ru-RU" sz="2800" dirty="0" err="1" smtClean="0"/>
              <a:t>привмера</a:t>
            </a:r>
            <a:r>
              <a:rPr lang="ru-RU" sz="2800" dirty="0" smtClean="0"/>
              <a:t>)</a:t>
            </a: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38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Свертки, как они работают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" y="1781443"/>
            <a:ext cx="114109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63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Важное наблюдение: выходы полносвязных слоёв </a:t>
            </a:r>
            <a:r>
              <a:rPr lang="ru-RU" sz="2800" dirty="0" smtClean="0"/>
              <a:t>являются хорошими </a:t>
            </a:r>
            <a:r>
              <a:rPr lang="ru-RU" sz="2800" dirty="0"/>
              <a:t>признаковыми описаниями изображений</a:t>
            </a:r>
          </a:p>
          <a:p>
            <a:pPr marL="0" indent="0">
              <a:buNone/>
            </a:pPr>
            <a:r>
              <a:rPr lang="ru-RU" sz="2800" dirty="0" smtClean="0"/>
              <a:t>Полезны </a:t>
            </a:r>
            <a:r>
              <a:rPr lang="ru-RU" sz="2800" dirty="0"/>
              <a:t>во многих задачах</a:t>
            </a:r>
          </a:p>
          <a:p>
            <a:pPr marL="0" indent="0">
              <a:buNone/>
            </a:pPr>
            <a:r>
              <a:rPr lang="ru-RU" sz="2800" dirty="0" smtClean="0"/>
              <a:t>Например</a:t>
            </a:r>
            <a:r>
              <a:rPr lang="ru-RU" sz="2800" dirty="0"/>
              <a:t>, поиск похожих изображений</a:t>
            </a: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39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Представления с последних </a:t>
            </a:r>
            <a:r>
              <a:rPr lang="ru-RU" dirty="0" smtClean="0"/>
              <a:t>слоёв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8902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Receptive field </a:t>
            </a:r>
            <a:r>
              <a:rPr lang="ru-RU" dirty="0" smtClean="0"/>
              <a:t>(поле восприятия)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r>
              <a:rPr lang="ru-RU" sz="2800" dirty="0" err="1" smtClean="0"/>
              <a:t>Receptive</a:t>
            </a:r>
            <a:r>
              <a:rPr lang="ru-RU" sz="2800" dirty="0" smtClean="0"/>
              <a:t> </a:t>
            </a:r>
            <a:r>
              <a:rPr lang="ru-RU" sz="2800" dirty="0" err="1" smtClean="0"/>
              <a:t>field</a:t>
            </a:r>
            <a:r>
              <a:rPr lang="ru-RU" sz="2800" dirty="0" smtClean="0"/>
              <a:t> (поле восприятия) — это базовый термин в нейронных сетях, особенно в </a:t>
            </a:r>
            <a:r>
              <a:rPr lang="ru-RU" sz="2800" dirty="0" err="1" smtClean="0"/>
              <a:t>сверточных</a:t>
            </a:r>
            <a:r>
              <a:rPr lang="ru-RU" sz="2800" dirty="0" smtClean="0"/>
              <a:t> сетях (CNN). Он обозначает область исходных данных (например, изображения), которая влияет на значение отдельного нейрона в каждом слое сети.</a:t>
            </a:r>
          </a:p>
          <a:p>
            <a:pPr>
              <a:buNone/>
            </a:pPr>
            <a:r>
              <a:rPr lang="ru-RU" sz="2800" dirty="0" smtClean="0"/>
              <a:t>Ключевые идеи:</a:t>
            </a:r>
          </a:p>
          <a:p>
            <a:r>
              <a:rPr lang="ru-RU" sz="2800" dirty="0" smtClean="0"/>
              <a:t>Определение:</a:t>
            </a:r>
            <a:br>
              <a:rPr lang="ru-RU" sz="2800" dirty="0" smtClean="0"/>
            </a:br>
            <a:r>
              <a:rPr lang="ru-RU" sz="2800" dirty="0" smtClean="0"/>
              <a:t>Поле восприятия — это множество входных элементов, которое учитывается при вычислении одного элемента в выходном тензоре. Например, пиксель в выходе </a:t>
            </a:r>
            <a:r>
              <a:rPr lang="ru-RU" sz="2800" dirty="0" err="1" smtClean="0"/>
              <a:t>сверточного</a:t>
            </a:r>
            <a:r>
              <a:rPr lang="ru-RU" sz="2800" dirty="0" smtClean="0"/>
              <a:t> слоя зависит от небольшого квадрата пикселей в исходном изображении.</a:t>
            </a:r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4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717503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1432" y="1039813"/>
            <a:ext cx="8029136" cy="5151437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40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Представления с последних </a:t>
            </a:r>
            <a:r>
              <a:rPr lang="ru-RU" dirty="0" smtClean="0"/>
              <a:t>слоёв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0472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Не интерпретируется (в отличие от классического </a:t>
            </a:r>
            <a:r>
              <a:rPr lang="ru-RU" sz="2800" dirty="0" smtClean="0"/>
              <a:t>компьютерного зрения</a:t>
            </a:r>
            <a:r>
              <a:rPr lang="ru-RU" sz="2800" dirty="0"/>
              <a:t>)</a:t>
            </a:r>
          </a:p>
          <a:p>
            <a:pPr marL="0" indent="0">
              <a:buNone/>
            </a:pPr>
            <a:r>
              <a:rPr lang="ru-RU" sz="2800" dirty="0" smtClean="0"/>
              <a:t>По </a:t>
            </a:r>
            <a:r>
              <a:rPr lang="ru-RU" sz="2800" dirty="0"/>
              <a:t>смыслу — «индикаторы» наличия каких-то паттернов</a:t>
            </a: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41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Представления с последних </a:t>
            </a:r>
            <a:r>
              <a:rPr lang="ru-RU" dirty="0" smtClean="0"/>
              <a:t>слоёв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9598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Не интерпретируется (в отличие от классического </a:t>
            </a:r>
            <a:r>
              <a:rPr lang="ru-RU" sz="2800" dirty="0" smtClean="0"/>
              <a:t>компьютерного зрения</a:t>
            </a:r>
            <a:r>
              <a:rPr lang="ru-RU" sz="2800" dirty="0"/>
              <a:t>)</a:t>
            </a:r>
          </a:p>
          <a:p>
            <a:pPr marL="0" indent="0">
              <a:buNone/>
            </a:pPr>
            <a:r>
              <a:rPr lang="ru-RU" sz="2800" dirty="0" smtClean="0"/>
              <a:t>По </a:t>
            </a:r>
            <a:r>
              <a:rPr lang="ru-RU" sz="2800" dirty="0"/>
              <a:t>смыслу — «индикаторы» наличия каких-то паттернов</a:t>
            </a: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42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Представления с последних </a:t>
            </a:r>
            <a:r>
              <a:rPr lang="ru-RU" dirty="0" smtClean="0"/>
              <a:t>слоёв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1703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9340" y="1125806"/>
            <a:ext cx="3873319" cy="5151437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43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Представления с последних </a:t>
            </a:r>
            <a:r>
              <a:rPr lang="ru-RU" dirty="0" smtClean="0"/>
              <a:t>слоёв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837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809" y="1039813"/>
            <a:ext cx="10410382" cy="5151437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44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Представления с последних </a:t>
            </a:r>
            <a:r>
              <a:rPr lang="ru-RU" dirty="0" smtClean="0"/>
              <a:t>слоёв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1521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1441771"/>
            <a:ext cx="11328400" cy="4347521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45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Представления с последних </a:t>
            </a:r>
            <a:r>
              <a:rPr lang="ru-RU" dirty="0" smtClean="0"/>
              <a:t>слоёв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3366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100" y="1305719"/>
            <a:ext cx="9067800" cy="4619625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46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Представления с последних </a:t>
            </a:r>
            <a:r>
              <a:rPr lang="ru-RU" dirty="0" smtClean="0"/>
              <a:t>слоёв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4377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9981" y="1039813"/>
            <a:ext cx="6812038" cy="5151437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47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Представления с последних </a:t>
            </a:r>
            <a:r>
              <a:rPr lang="ru-RU" dirty="0" smtClean="0"/>
              <a:t>слоёв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516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Надпись 37" descr="Акцент для блока заголовка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5" name="Равнобедренный треугольник 34" descr="Тень для блока заголовка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2" name="Полилиния 5" descr="Сплошной контрастный блок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sp>
        <p:nvSpPr>
          <p:cNvPr id="33" name="Полилиния 5" descr="Пустой контрастный блок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dirty="0"/>
              <a:t>Спасибо за внимание!</a:t>
            </a:r>
          </a:p>
        </p:txBody>
      </p:sp>
      <p:pic>
        <p:nvPicPr>
          <p:cNvPr id="8" name="Графический объект 7" descr="Пользователь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678512" y="3859066"/>
            <a:ext cx="218900" cy="218900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ru-RU" sz="1800" dirty="0" smtClean="0"/>
              <a:t>Сергей Ткаченко</a:t>
            </a:r>
            <a:endParaRPr lang="ru-RU" sz="1800" dirty="0"/>
          </a:p>
        </p:txBody>
      </p:sp>
      <p:pic>
        <p:nvPicPr>
          <p:cNvPr id="9" name="Графический объект 8" descr="Конверт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78512" y="4253359"/>
            <a:ext cx="218900" cy="218900"/>
          </a:xfrm>
          <a:prstGeom prst="rect">
            <a:avLst/>
          </a:prstGeo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34849" y="4246905"/>
            <a:ext cx="3521514" cy="288000"/>
          </a:xfrm>
        </p:spPr>
        <p:txBody>
          <a:bodyPr rtlCol="0"/>
          <a:lstStyle/>
          <a:p>
            <a:pPr rtl="0"/>
            <a:r>
              <a:rPr lang="en-US" sz="1800" dirty="0" err="1" smtClean="0"/>
              <a:t>SNTkachenko</a:t>
            </a:r>
            <a:r>
              <a:rPr lang="ru-RU" sz="1800" dirty="0" smtClean="0"/>
              <a:t>@</a:t>
            </a:r>
            <a:r>
              <a:rPr lang="en-US" sz="1800" dirty="0" err="1" smtClean="0"/>
              <a:t>kantiana</a:t>
            </a:r>
            <a:r>
              <a:rPr lang="ru-RU" sz="1800" dirty="0" smtClean="0"/>
              <a:t>.</a:t>
            </a:r>
            <a:r>
              <a:rPr lang="en-US" sz="1800" dirty="0" err="1" smtClean="0"/>
              <a:t>ru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Receptive field </a:t>
            </a:r>
            <a:r>
              <a:rPr lang="ru-RU" dirty="0" smtClean="0"/>
              <a:t>(поле восприятия)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0" indent="0">
              <a:buNone/>
            </a:pPr>
            <a:r>
              <a:rPr lang="ru-RU" sz="2800" dirty="0" smtClean="0"/>
              <a:t>Как оно формируется:</a:t>
            </a:r>
            <a:br>
              <a:rPr lang="ru-RU" sz="2800" dirty="0" smtClean="0"/>
            </a:br>
            <a:r>
              <a:rPr lang="ru-RU" sz="2800" dirty="0" smtClean="0"/>
              <a:t>В простом </a:t>
            </a:r>
            <a:r>
              <a:rPr lang="ru-RU" sz="2800" dirty="0" err="1" smtClean="0"/>
              <a:t>сверточном</a:t>
            </a:r>
            <a:r>
              <a:rPr lang="ru-RU" sz="2800" dirty="0" smtClean="0"/>
              <a:t> слое с ядром 3×3 </a:t>
            </a:r>
            <a:r>
              <a:rPr lang="en-US" sz="2800" dirty="0" smtClean="0"/>
              <a:t>receptive field </a:t>
            </a:r>
            <a:r>
              <a:rPr lang="ru-RU" sz="2800" dirty="0" smtClean="0"/>
              <a:t>тоже равно 3×3. По мере добавления слоев </a:t>
            </a:r>
            <a:r>
              <a:rPr lang="en-US" sz="2800" dirty="0" smtClean="0"/>
              <a:t>receptive field </a:t>
            </a:r>
            <a:r>
              <a:rPr lang="ru-RU" sz="2800" dirty="0" smtClean="0"/>
              <a:t>растет: каждый последующий слой «видит» всё большую часть оригинального изображения.</a:t>
            </a:r>
          </a:p>
          <a:p>
            <a:pPr marL="0" indent="0">
              <a:buNone/>
            </a:pPr>
            <a:r>
              <a:rPr lang="ru-RU" sz="2800" dirty="0" smtClean="0"/>
              <a:t>Влияние параметров:</a:t>
            </a:r>
          </a:p>
          <a:p>
            <a:pPr marL="0" indent="0">
              <a:buNone/>
            </a:pPr>
            <a:r>
              <a:rPr lang="ru-RU" sz="2800" dirty="0" smtClean="0"/>
              <a:t>Размер ядра — увеличивает </a:t>
            </a:r>
            <a:r>
              <a:rPr lang="en-US" sz="2800" dirty="0" smtClean="0"/>
              <a:t>receptive field.</a:t>
            </a:r>
          </a:p>
          <a:p>
            <a:pPr marL="0" indent="0">
              <a:buNone/>
            </a:pPr>
            <a:r>
              <a:rPr lang="en-US" sz="2800" dirty="0" smtClean="0"/>
              <a:t>Stride (</a:t>
            </a:r>
            <a:r>
              <a:rPr lang="ru-RU" sz="2800" dirty="0" smtClean="0"/>
              <a:t>шаг сдвига) — увеличивает </a:t>
            </a:r>
            <a:r>
              <a:rPr lang="en-US" sz="2800" dirty="0" smtClean="0"/>
              <a:t>receptive field </a:t>
            </a:r>
            <a:r>
              <a:rPr lang="ru-RU" sz="2800" dirty="0" smtClean="0"/>
              <a:t>быстрее.</a:t>
            </a:r>
          </a:p>
          <a:p>
            <a:pPr marL="0" indent="0">
              <a:buNone/>
            </a:pPr>
            <a:r>
              <a:rPr lang="en-US" sz="2800" dirty="0" smtClean="0"/>
              <a:t>Pooling — </a:t>
            </a:r>
            <a:r>
              <a:rPr lang="ru-RU" sz="2800" dirty="0" smtClean="0"/>
              <a:t>сильно расширяет </a:t>
            </a:r>
            <a:r>
              <a:rPr lang="en-US" sz="2800" dirty="0" smtClean="0"/>
              <a:t>receptive field.</a:t>
            </a:r>
          </a:p>
          <a:p>
            <a:pPr marL="0" indent="0">
              <a:buNone/>
            </a:pPr>
            <a:r>
              <a:rPr lang="en-US" sz="2800" dirty="0" smtClean="0"/>
              <a:t>Dilated Convolutions — </a:t>
            </a:r>
            <a:r>
              <a:rPr lang="ru-RU" sz="2800" dirty="0" smtClean="0"/>
              <a:t>позволяют быстро увеличить </a:t>
            </a:r>
            <a:r>
              <a:rPr lang="en-US" sz="2800" dirty="0" smtClean="0"/>
              <a:t>receptive field </a:t>
            </a:r>
            <a:r>
              <a:rPr lang="ru-RU" sz="2800" dirty="0" smtClean="0"/>
              <a:t>без снижения разрешения.</a:t>
            </a:r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5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71750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Receptive field </a:t>
            </a:r>
            <a:r>
              <a:rPr lang="ru-RU" dirty="0" smtClean="0"/>
              <a:t>(поле восприятия)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>
              <a:buNone/>
            </a:pPr>
            <a:r>
              <a:rPr lang="ru-RU" sz="2800" dirty="0" smtClean="0"/>
              <a:t>Значение и роль:</a:t>
            </a:r>
          </a:p>
          <a:p>
            <a:r>
              <a:rPr lang="ru-RU" sz="2800" dirty="0" smtClean="0"/>
              <a:t>Контекст:</a:t>
            </a:r>
            <a:br>
              <a:rPr lang="ru-RU" sz="2800" dirty="0" smtClean="0"/>
            </a:br>
            <a:r>
              <a:rPr lang="ru-RU" sz="2800" dirty="0" smtClean="0"/>
              <a:t>Большое </a:t>
            </a:r>
            <a:r>
              <a:rPr lang="ru-RU" sz="2800" dirty="0" err="1" smtClean="0"/>
              <a:t>receptive</a:t>
            </a:r>
            <a:r>
              <a:rPr lang="ru-RU" sz="2800" dirty="0" smtClean="0"/>
              <a:t> </a:t>
            </a:r>
            <a:r>
              <a:rPr lang="ru-RU" sz="2800" dirty="0" err="1" smtClean="0"/>
              <a:t>field</a:t>
            </a:r>
            <a:r>
              <a:rPr lang="ru-RU" sz="2800" dirty="0" smtClean="0"/>
              <a:t> даёт доступ к глобальному контексту изображения, например, сети важно знать не только локальные признаки, но и форму или контуры объекта целиком.</a:t>
            </a:r>
          </a:p>
          <a:p>
            <a:r>
              <a:rPr lang="ru-RU" sz="2800" dirty="0" smtClean="0"/>
              <a:t>Точность:</a:t>
            </a:r>
            <a:br>
              <a:rPr lang="ru-RU" sz="2800" dirty="0" smtClean="0"/>
            </a:br>
            <a:r>
              <a:rPr lang="ru-RU" sz="2800" dirty="0" smtClean="0"/>
              <a:t>Недостаточно большое </a:t>
            </a:r>
            <a:r>
              <a:rPr lang="ru-RU" sz="2800" dirty="0" err="1" smtClean="0"/>
              <a:t>receptive</a:t>
            </a:r>
            <a:r>
              <a:rPr lang="ru-RU" sz="2800" dirty="0" smtClean="0"/>
              <a:t> </a:t>
            </a:r>
            <a:r>
              <a:rPr lang="ru-RU" sz="2800" dirty="0" err="1" smtClean="0"/>
              <a:t>field</a:t>
            </a:r>
            <a:r>
              <a:rPr lang="ru-RU" sz="2800" dirty="0" smtClean="0"/>
              <a:t> может ограничить качество распознавания — сеть знает лишь о мелких деталях, но теряет "большую картину".</a:t>
            </a:r>
          </a:p>
          <a:p>
            <a:r>
              <a:rPr lang="ru-RU" sz="2800" dirty="0" smtClean="0"/>
              <a:t>Дизайн архитектур:</a:t>
            </a:r>
            <a:br>
              <a:rPr lang="ru-RU" sz="2800" dirty="0" smtClean="0"/>
            </a:br>
            <a:r>
              <a:rPr lang="ru-RU" sz="2800" dirty="0" smtClean="0"/>
              <a:t>Правильное увеличение </a:t>
            </a:r>
            <a:r>
              <a:rPr lang="ru-RU" sz="2800" dirty="0" err="1" smtClean="0"/>
              <a:t>receptive</a:t>
            </a:r>
            <a:r>
              <a:rPr lang="ru-RU" sz="2800" dirty="0" smtClean="0"/>
              <a:t> </a:t>
            </a:r>
            <a:r>
              <a:rPr lang="ru-RU" sz="2800" dirty="0" err="1" smtClean="0"/>
              <a:t>field</a:t>
            </a:r>
            <a:r>
              <a:rPr lang="ru-RU" sz="2800" dirty="0" smtClean="0"/>
              <a:t> — важная часть современного дизайна </a:t>
            </a:r>
            <a:r>
              <a:rPr lang="ru-RU" sz="2800" dirty="0" err="1" smtClean="0"/>
              <a:t>нейросетей</a:t>
            </a:r>
            <a:r>
              <a:rPr lang="ru-RU" sz="2800" dirty="0" smtClean="0"/>
              <a:t> для задач сегментации, </a:t>
            </a:r>
            <a:r>
              <a:rPr lang="ru-RU" sz="2800" dirty="0" err="1" smtClean="0"/>
              <a:t>детекции</a:t>
            </a:r>
            <a:r>
              <a:rPr lang="ru-RU" sz="2800" dirty="0" smtClean="0"/>
              <a:t>, генерации и др.</a:t>
            </a:r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6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71750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Receptive field </a:t>
            </a:r>
            <a:r>
              <a:rPr lang="ru-RU" dirty="0" smtClean="0"/>
              <a:t>(поле восприятия)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>
              <a:buNone/>
            </a:pPr>
            <a:r>
              <a:rPr lang="ru-RU" sz="2800" dirty="0" smtClean="0"/>
              <a:t>Пример:</a:t>
            </a:r>
          </a:p>
          <a:p>
            <a:r>
              <a:rPr lang="ru-RU" sz="2800" dirty="0" smtClean="0"/>
              <a:t>В задаче сегментации, чтобы узнать, к какому классу принадлежит пиксель, нужно учитывать не только его соседей, но и отдалённые части изображения — то, что возможно благодаря увеличенному </a:t>
            </a:r>
            <a:r>
              <a:rPr lang="ru-RU" sz="2800" dirty="0" err="1" smtClean="0"/>
              <a:t>receptive</a:t>
            </a:r>
            <a:r>
              <a:rPr lang="ru-RU" sz="2800" dirty="0" smtClean="0"/>
              <a:t> </a:t>
            </a:r>
            <a:r>
              <a:rPr lang="ru-RU" sz="2800" dirty="0" err="1" smtClean="0"/>
              <a:t>field</a:t>
            </a:r>
            <a:r>
              <a:rPr lang="ru-RU" sz="2800" dirty="0" smtClean="0"/>
              <a:t>.</a:t>
            </a:r>
          </a:p>
          <a:p>
            <a:pPr>
              <a:buNone/>
            </a:pPr>
            <a:r>
              <a:rPr lang="ru-RU" sz="2800" dirty="0" err="1" smtClean="0"/>
              <a:t>Receptive</a:t>
            </a:r>
            <a:r>
              <a:rPr lang="ru-RU" sz="2800" dirty="0" smtClean="0"/>
              <a:t> </a:t>
            </a:r>
            <a:r>
              <a:rPr lang="ru-RU" sz="2800" dirty="0" err="1" smtClean="0"/>
              <a:t>field</a:t>
            </a:r>
            <a:r>
              <a:rPr lang="ru-RU" sz="2800" dirty="0" smtClean="0"/>
              <a:t> — центральная характеристика </a:t>
            </a:r>
            <a:r>
              <a:rPr lang="ru-RU" sz="2800" dirty="0" err="1" smtClean="0"/>
              <a:t>сверточных</a:t>
            </a:r>
            <a:r>
              <a:rPr lang="ru-RU" sz="2800" dirty="0" smtClean="0"/>
              <a:t> нейронных сетей, отражающая способность нейрона видеть локальный или глобальный контекст. Грамотное управление размером </a:t>
            </a:r>
            <a:r>
              <a:rPr lang="ru-RU" sz="2800" dirty="0" err="1" smtClean="0"/>
              <a:t>receptive</a:t>
            </a:r>
            <a:r>
              <a:rPr lang="ru-RU" sz="2800" dirty="0" smtClean="0"/>
              <a:t> </a:t>
            </a:r>
            <a:r>
              <a:rPr lang="ru-RU" sz="2800" dirty="0" err="1" smtClean="0"/>
              <a:t>field</a:t>
            </a:r>
            <a:r>
              <a:rPr lang="ru-RU" sz="2800" dirty="0" smtClean="0"/>
              <a:t> помогает сети лучше понимать структуру данных и решать сложные задачи анализа изображений.</a:t>
            </a:r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7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71750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Receptive field </a:t>
            </a:r>
            <a:r>
              <a:rPr lang="ru-RU" dirty="0" smtClean="0"/>
              <a:t>(поле восприятия)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0" indent="0">
              <a:buNone/>
            </a:pPr>
            <a:r>
              <a:rPr lang="ru-RU" sz="2800" dirty="0" smtClean="0"/>
              <a:t>Поле восприятия для свёртки 3 </a:t>
            </a:r>
            <a:r>
              <a:rPr lang="ru-RU" sz="2800" dirty="0" err="1" smtClean="0"/>
              <a:t>x</a:t>
            </a:r>
            <a:r>
              <a:rPr lang="ru-RU" sz="2800" dirty="0" smtClean="0"/>
              <a:t> 3:</a:t>
            </a:r>
            <a:br>
              <a:rPr lang="ru-RU" sz="2800" dirty="0" smtClean="0"/>
            </a:br>
            <a:r>
              <a:rPr lang="ru-RU" sz="2800" dirty="0" smtClean="0"/>
              <a:t>• После 1 </a:t>
            </a:r>
            <a:r>
              <a:rPr lang="ru-RU" sz="2800" dirty="0" err="1" smtClean="0"/>
              <a:t>свёрточного</a:t>
            </a:r>
            <a:r>
              <a:rPr lang="ru-RU" sz="2800" dirty="0" smtClean="0"/>
              <a:t> слоя: 3 </a:t>
            </a:r>
            <a:r>
              <a:rPr lang="ru-RU" sz="2800" dirty="0" err="1" smtClean="0"/>
              <a:t>x</a:t>
            </a:r>
            <a:r>
              <a:rPr lang="ru-RU" sz="2800" dirty="0" smtClean="0"/>
              <a:t> 3</a:t>
            </a:r>
            <a:br>
              <a:rPr lang="ru-RU" sz="2800" dirty="0" smtClean="0"/>
            </a:br>
            <a:r>
              <a:rPr lang="ru-RU" sz="2800" dirty="0" smtClean="0"/>
              <a:t>• После 2 </a:t>
            </a:r>
            <a:r>
              <a:rPr lang="ru-RU" sz="2800" dirty="0" err="1" smtClean="0"/>
              <a:t>свёрточных</a:t>
            </a:r>
            <a:r>
              <a:rPr lang="ru-RU" sz="2800" dirty="0" smtClean="0"/>
              <a:t> слоев: 5 </a:t>
            </a:r>
            <a:r>
              <a:rPr lang="ru-RU" sz="2800" dirty="0" err="1" smtClean="0"/>
              <a:t>x</a:t>
            </a:r>
            <a:r>
              <a:rPr lang="ru-RU" sz="2800" dirty="0" smtClean="0"/>
              <a:t> 5</a:t>
            </a:r>
            <a:br>
              <a:rPr lang="ru-RU" sz="2800" dirty="0" smtClean="0"/>
            </a:br>
            <a:r>
              <a:rPr lang="ru-RU" sz="2800" dirty="0" smtClean="0"/>
              <a:t>• После 3 </a:t>
            </a:r>
            <a:r>
              <a:rPr lang="ru-RU" sz="2800" dirty="0" err="1" smtClean="0"/>
              <a:t>свёрточных</a:t>
            </a:r>
            <a:r>
              <a:rPr lang="ru-RU" sz="2800" dirty="0" smtClean="0"/>
              <a:t> слоёв: 7 </a:t>
            </a:r>
            <a:r>
              <a:rPr lang="ru-RU" sz="2800" dirty="0" err="1" smtClean="0"/>
              <a:t>x</a:t>
            </a:r>
            <a:r>
              <a:rPr lang="ru-RU" sz="2800" dirty="0" smtClean="0"/>
              <a:t> 7 </a:t>
            </a:r>
            <a:br>
              <a:rPr lang="ru-RU" sz="2800" dirty="0" smtClean="0"/>
            </a:br>
            <a:endParaRPr lang="ru-RU" sz="2800" dirty="0" smtClean="0"/>
          </a:p>
          <a:p>
            <a:pPr marL="0" indent="0">
              <a:buNone/>
            </a:pPr>
            <a:r>
              <a:rPr lang="ru-RU" sz="2800" dirty="0" smtClean="0"/>
              <a:t>Поле восприятия для свёртки 5 </a:t>
            </a:r>
            <a:r>
              <a:rPr lang="ru-RU" sz="2800" dirty="0" err="1" smtClean="0"/>
              <a:t>x</a:t>
            </a:r>
            <a:r>
              <a:rPr lang="ru-RU" sz="2800" dirty="0" smtClean="0"/>
              <a:t> 5?</a:t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8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71750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Receptive field </a:t>
            </a:r>
            <a:r>
              <a:rPr lang="ru-RU" dirty="0" smtClean="0"/>
              <a:t>(поле восприятия)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0" indent="0">
              <a:buNone/>
            </a:pPr>
            <a:r>
              <a:rPr lang="ru-RU" sz="2800" dirty="0" smtClean="0"/>
              <a:t>Поле восприятия: 5 </a:t>
            </a:r>
            <a:r>
              <a:rPr lang="ru-RU" sz="2800" dirty="0" err="1" smtClean="0"/>
              <a:t>x</a:t>
            </a:r>
            <a:r>
              <a:rPr lang="ru-RU" sz="2800" dirty="0" smtClean="0"/>
              <a:t> 5 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9</a:t>
            </a:fld>
            <a:endParaRPr lang="ru-RU" noProof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3" y="1587062"/>
            <a:ext cx="11731155" cy="381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717503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552_TF16411253.potx" id="{484AC4F0-DFB1-44B1-A48A-4A4E5B9BAE55}" vid="{642D7752-446B-4E16-8C1E-EACC99EB30B7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8A50AA-654B-45CA-B6AD-FDA9E9535EF9}">
  <ds:schemaRefs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fb0879af-3eba-417a-a55a-ffe6dcd6ca77"/>
    <ds:schemaRef ds:uri="6dc4bcd6-49db-4c07-9060-8acfc67cef9f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Геометрическая презентация</Template>
  <TotalTime>0</TotalTime>
  <Words>1632</Words>
  <Application>Microsoft Office PowerPoint</Application>
  <PresentationFormat>Широкоэкранный</PresentationFormat>
  <Paragraphs>200</Paragraphs>
  <Slides>48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Corbel</vt:lpstr>
      <vt:lpstr>Times New Roman</vt:lpstr>
      <vt:lpstr>Тема Office</vt:lpstr>
      <vt:lpstr>Оптимизация в глубинном обучении  часть 1</vt:lpstr>
      <vt:lpstr>Receptive field (поле восприятия)</vt:lpstr>
      <vt:lpstr>Receptive field (поле восприятия)</vt:lpstr>
      <vt:lpstr>Receptive field (поле восприятия)</vt:lpstr>
      <vt:lpstr>Receptive field (поле восприятия)</vt:lpstr>
      <vt:lpstr>Receptive field (поле восприятия)</vt:lpstr>
      <vt:lpstr>Receptive field (поле восприятия)</vt:lpstr>
      <vt:lpstr>Receptive field (поле восприятия)</vt:lpstr>
      <vt:lpstr>Receptive field (поле восприятия)</vt:lpstr>
      <vt:lpstr>Receptive field (поле восприятия)</vt:lpstr>
      <vt:lpstr>Свёртки с пропусками по шагу (Strided convolutions)</vt:lpstr>
      <vt:lpstr>Свёртки с пропусками по шагу (Strided convolutions)</vt:lpstr>
      <vt:lpstr>Свёртки с пропусками по шагу (Strided convolutions)</vt:lpstr>
      <vt:lpstr>Свёртки с пропусками по шагу (Strided convolutions)</vt:lpstr>
      <vt:lpstr>Свёртки с пропусками по шагу (Strided convolutions)</vt:lpstr>
      <vt:lpstr>Свёртки с пропусками по шагу (Strided convolutions)</vt:lpstr>
      <vt:lpstr>Dilated convolutions (Свёртки с пропусками)</vt:lpstr>
      <vt:lpstr>Dilated convolutions (Свёртки с пропусками)</vt:lpstr>
      <vt:lpstr>Dilated convolutions (Свёртки с пропусками)</vt:lpstr>
      <vt:lpstr>Dilated convolutions (Свёртки с пропусками)</vt:lpstr>
      <vt:lpstr>Dilated convolutions (Свёртки с пропусками)</vt:lpstr>
      <vt:lpstr>Dilated convolutions (Свёртки с пропусками)</vt:lpstr>
      <vt:lpstr>Dilated convolutions (Свёртки с пропусками)</vt:lpstr>
      <vt:lpstr>Dilated convolutions (Свёртки с пропусками)</vt:lpstr>
      <vt:lpstr>Dilated convolutions (Свёртки с пропусками)</vt:lpstr>
      <vt:lpstr>Pooling</vt:lpstr>
      <vt:lpstr>Pooling</vt:lpstr>
      <vt:lpstr>Зачем использовать все эти преобразования?</vt:lpstr>
      <vt:lpstr>Padding</vt:lpstr>
      <vt:lpstr>Padding</vt:lpstr>
      <vt:lpstr>Zero padding</vt:lpstr>
      <vt:lpstr>Zero padding</vt:lpstr>
      <vt:lpstr>Reflection padding</vt:lpstr>
      <vt:lpstr>Reflection padding</vt:lpstr>
      <vt:lpstr>Replication padding</vt:lpstr>
      <vt:lpstr>Replication padding</vt:lpstr>
      <vt:lpstr>Padding</vt:lpstr>
      <vt:lpstr>Свертки, как они работают</vt:lpstr>
      <vt:lpstr>Представления с последних слоёв</vt:lpstr>
      <vt:lpstr>Представления с последних слоёв</vt:lpstr>
      <vt:lpstr>Представления с последних слоёв</vt:lpstr>
      <vt:lpstr>Представления с последних слоёв</vt:lpstr>
      <vt:lpstr>Представления с последних слоёв</vt:lpstr>
      <vt:lpstr>Представления с последних слоёв</vt:lpstr>
      <vt:lpstr>Представления с последних слоёв</vt:lpstr>
      <vt:lpstr>Представления с последних слоёв</vt:lpstr>
      <vt:lpstr>Представления с последних слоёв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2025-08-26T15:19:12Z</dcterms:created>
  <dcterms:modified xsi:type="dcterms:W3CDTF">2025-10-13T13:43:00Z</dcterms:modified>
</cp:coreProperties>
</file>